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Phylum:-</a:t>
            </a:r>
            <a:r>
              <a:rPr lang="en-US" dirty="0" err="1" smtClean="0">
                <a:solidFill>
                  <a:srgbClr val="FF0000"/>
                </a:solidFill>
              </a:rPr>
              <a:t>Zygomycota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تضم هذه الشعبة صفين هما:-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Class:-</a:t>
            </a:r>
            <a:r>
              <a:rPr lang="en-US" dirty="0" err="1" smtClean="0">
                <a:solidFill>
                  <a:srgbClr val="FF0000"/>
                </a:solidFill>
              </a:rPr>
              <a:t>Trichomycetes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يضم مجموعة صغيرة من الفطريات يتطفل معظمها داخل القناة الهضمية لمفصليات الارجل مثل ابو الالف قدم </a:t>
            </a:r>
            <a:r>
              <a:rPr lang="en-US" dirty="0" smtClean="0"/>
              <a:t>millipedes</a:t>
            </a:r>
            <a:r>
              <a:rPr lang="ar-IQ" dirty="0" smtClean="0"/>
              <a:t>ويرقات حرشفية الاجنحة.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Class:-</a:t>
            </a:r>
            <a:r>
              <a:rPr lang="en-US" dirty="0" err="1" smtClean="0">
                <a:solidFill>
                  <a:srgbClr val="FF0000"/>
                </a:solidFill>
              </a:rPr>
              <a:t>Zygomycetes</a:t>
            </a:r>
            <a:endParaRPr lang="ar-IQ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يضم عدد كبير من الفطريات تتميز بما يلي-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14015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dirty="0" smtClean="0"/>
              <a:t>اهم العوائل التابعة لهذه الرتبة :-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Family:-</a:t>
            </a:r>
            <a:r>
              <a:rPr lang="en-US" dirty="0" err="1" smtClean="0">
                <a:solidFill>
                  <a:srgbClr val="FF0000"/>
                </a:solidFill>
              </a:rPr>
              <a:t>Mucoraceae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اهم الصفات العلب </a:t>
            </a:r>
            <a:r>
              <a:rPr lang="ar-IQ" dirty="0" err="1" smtClean="0"/>
              <a:t>السبورية</a:t>
            </a:r>
            <a:r>
              <a:rPr lang="ar-IQ" dirty="0" smtClean="0"/>
              <a:t> تكون دائرية الشكل تحوي على </a:t>
            </a:r>
            <a:r>
              <a:rPr lang="ar-IQ" dirty="0" err="1" smtClean="0"/>
              <a:t>عويمد</a:t>
            </a:r>
            <a:r>
              <a:rPr lang="ar-IQ" dirty="0" smtClean="0"/>
              <a:t> اهم الاجناس هي:-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genus:-</a:t>
            </a:r>
            <a:r>
              <a:rPr lang="en-US" dirty="0" err="1" smtClean="0">
                <a:solidFill>
                  <a:srgbClr val="FF0000"/>
                </a:solidFill>
              </a:rPr>
              <a:t>Mucor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يتواجد في جميع انحاء العالم وهو جنس واسع الانتشار في التربة والمواد العضوية ,العلب </a:t>
            </a:r>
            <a:r>
              <a:rPr lang="ar-IQ" dirty="0" err="1" smtClean="0"/>
              <a:t>السبورية</a:t>
            </a:r>
            <a:r>
              <a:rPr lang="ar-IQ" dirty="0" smtClean="0"/>
              <a:t> كروية محمولة على حوامل متفرعة او غير متفرعة –لا يحتوي على اشباه جذور اغلب الانواع متباينة </a:t>
            </a:r>
            <a:r>
              <a:rPr lang="ar-IQ" dirty="0" err="1" smtClean="0"/>
              <a:t>الثالوس</a:t>
            </a:r>
            <a:r>
              <a:rPr lang="ar-IQ" dirty="0" smtClean="0"/>
              <a:t> </a:t>
            </a:r>
            <a:r>
              <a:rPr lang="en-US" dirty="0" err="1" smtClean="0"/>
              <a:t>Heterothalic</a:t>
            </a:r>
            <a:r>
              <a:rPr lang="en-US" dirty="0" smtClean="0"/>
              <a:t> </a:t>
            </a:r>
            <a:r>
              <a:rPr lang="ar-IQ" dirty="0" smtClean="0"/>
              <a:t>من اشهر الانواع </a:t>
            </a:r>
            <a:r>
              <a:rPr lang="en-US" i="1" dirty="0" err="1" smtClean="0">
                <a:solidFill>
                  <a:srgbClr val="FF0000"/>
                </a:solidFill>
              </a:rPr>
              <a:t>M.mucedo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و</a:t>
            </a:r>
            <a:r>
              <a:rPr lang="en-US" i="1" dirty="0" err="1" smtClean="0">
                <a:solidFill>
                  <a:srgbClr val="FF0000"/>
                </a:solidFill>
              </a:rPr>
              <a:t>M.spinosa</a:t>
            </a:r>
            <a:endParaRPr lang="ar-IQ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8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Genus:-</a:t>
            </a:r>
            <a:r>
              <a:rPr lang="en-US" dirty="0" err="1" smtClean="0">
                <a:solidFill>
                  <a:srgbClr val="FF0000"/>
                </a:solidFill>
              </a:rPr>
              <a:t>Rhizopus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يوجد في التربة وعلى الثمار وعلى جميع انواع المواد المتفسخة ومن الملوثات المهمة في المختبر –اهم </a:t>
            </a:r>
            <a:r>
              <a:rPr lang="ar-IQ" dirty="0" err="1" smtClean="0"/>
              <a:t>مايميز</a:t>
            </a:r>
            <a:r>
              <a:rPr lang="ar-IQ" dirty="0" smtClean="0"/>
              <a:t> هذا الجنس وجود اشباه الجذور </a:t>
            </a:r>
            <a:r>
              <a:rPr lang="en-US" dirty="0" smtClean="0"/>
              <a:t>Rhizoid</a:t>
            </a:r>
            <a:r>
              <a:rPr lang="ar-IQ" dirty="0" smtClean="0"/>
              <a:t>و المدادات </a:t>
            </a:r>
            <a:r>
              <a:rPr lang="en-US" dirty="0" err="1" smtClean="0"/>
              <a:t>Stolone</a:t>
            </a:r>
            <a:r>
              <a:rPr lang="ar-IQ" dirty="0" smtClean="0"/>
              <a:t>,هي عبارة عن خيوط فطرية هوائية تنمو الى الخارج-اهم الانواع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err="1" smtClean="0">
                <a:solidFill>
                  <a:srgbClr val="FF0000"/>
                </a:solidFill>
              </a:rPr>
              <a:t>Rhizopus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stolonifer</a:t>
            </a:r>
            <a:endParaRPr lang="ar-IQ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1052736"/>
            <a:ext cx="75126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75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55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Family:-</a:t>
            </a:r>
            <a:r>
              <a:rPr lang="en-US" i="1" dirty="0" err="1" smtClean="0">
                <a:solidFill>
                  <a:srgbClr val="FF0000"/>
                </a:solidFill>
              </a:rPr>
              <a:t>Choanephoraceae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تنتشر افراد هذه العائلة في المناطق الحارة اهم الانواع التابعة لها </a:t>
            </a:r>
            <a:r>
              <a:rPr lang="en-US" i="1" dirty="0" err="1" smtClean="0">
                <a:solidFill>
                  <a:srgbClr val="FF0000"/>
                </a:solidFill>
              </a:rPr>
              <a:t>Choaenophora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cucrbitarum</a:t>
            </a:r>
            <a:r>
              <a:rPr lang="ar-IQ" dirty="0" smtClean="0"/>
              <a:t>المسبب لتعفن ازهار وثمار </a:t>
            </a:r>
            <a:r>
              <a:rPr lang="ar-IQ" dirty="0" err="1" smtClean="0"/>
              <a:t>القرعيات</a:t>
            </a:r>
            <a:r>
              <a:rPr lang="ar-IQ" dirty="0" smtClean="0"/>
              <a:t> يتميز بتكوين علب </a:t>
            </a:r>
            <a:r>
              <a:rPr lang="ar-IQ" dirty="0" err="1" smtClean="0"/>
              <a:t>سبورية</a:t>
            </a:r>
            <a:r>
              <a:rPr lang="en-US" dirty="0" smtClean="0">
                <a:solidFill>
                  <a:srgbClr val="00B0F0"/>
                </a:solidFill>
              </a:rPr>
              <a:t>sporangia</a:t>
            </a:r>
            <a:r>
              <a:rPr lang="ar-IQ" dirty="0" smtClean="0"/>
              <a:t>متدلية من حامل العلبة كما يكون </a:t>
            </a:r>
            <a:r>
              <a:rPr lang="ar-IQ" dirty="0" err="1" smtClean="0"/>
              <a:t>حويفظات</a:t>
            </a:r>
            <a:r>
              <a:rPr lang="ar-IQ" dirty="0" smtClean="0"/>
              <a:t> صغيرة </a:t>
            </a:r>
            <a:r>
              <a:rPr lang="en-US" dirty="0" err="1" smtClean="0">
                <a:solidFill>
                  <a:srgbClr val="00B0F0"/>
                </a:solidFill>
              </a:rPr>
              <a:t>Sporangiola</a:t>
            </a:r>
            <a:r>
              <a:rPr lang="ar-IQ" dirty="0" smtClean="0"/>
              <a:t>تحمل سبور واحد او عدد قليل من السبورات –تتميز السبورات بكونها داكنة اللون تحمل زوائد خيطية على الاطراف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88923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د. محمد عامر\fungi pecture\New Picture (50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04" t="21881" r="17791" b="8680"/>
          <a:stretch>
            <a:fillRect/>
          </a:stretch>
        </p:blipFill>
        <p:spPr bwMode="auto">
          <a:xfrm>
            <a:off x="1516946" y="1052736"/>
            <a:ext cx="6511438" cy="5073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6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Order:-</a:t>
            </a:r>
            <a:r>
              <a:rPr lang="en-US" dirty="0" err="1" smtClean="0">
                <a:solidFill>
                  <a:srgbClr val="FF0000"/>
                </a:solidFill>
              </a:rPr>
              <a:t>Entomophthorales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تضم عدد من الفطريات التي تعيش بصورة رئيسية كمتطفلات على الحشرات وقسم منها يترمم على بقايا الحشرات </a:t>
            </a:r>
            <a:r>
              <a:rPr lang="ar-IQ" dirty="0" err="1" smtClean="0"/>
              <a:t>والحيونات</a:t>
            </a:r>
            <a:r>
              <a:rPr lang="ar-IQ" dirty="0" smtClean="0"/>
              <a:t> الاخرى كالضفادع </a:t>
            </a:r>
            <a:r>
              <a:rPr lang="ar-IQ" dirty="0" err="1" smtClean="0"/>
              <a:t>وغيرها.بعضها</a:t>
            </a:r>
            <a:r>
              <a:rPr lang="ar-IQ" dirty="0" smtClean="0"/>
              <a:t> يسبب امراض خطرة </a:t>
            </a:r>
            <a:r>
              <a:rPr lang="ar-IQ" dirty="0" err="1" smtClean="0"/>
              <a:t>للانسان</a:t>
            </a:r>
            <a:r>
              <a:rPr lang="ar-IQ" dirty="0" smtClean="0"/>
              <a:t> مثل </a:t>
            </a:r>
            <a:r>
              <a:rPr lang="en-US" i="1" dirty="0" err="1" smtClean="0">
                <a:solidFill>
                  <a:srgbClr val="FF0000"/>
                </a:solidFill>
              </a:rPr>
              <a:t>Basidiobolus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ranarum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i="1" dirty="0" smtClean="0"/>
              <a:t>اشهر الانواع التابعة للرتبة هو</a:t>
            </a:r>
          </a:p>
          <a:p>
            <a:pPr marL="0" indent="0" algn="l">
              <a:buNone/>
            </a:pP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Entomophthora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musca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ar-IQ" dirty="0" smtClean="0"/>
              <a:t>يصيب الذباب المنزلي ويتميز بتكوين علب </a:t>
            </a:r>
            <a:r>
              <a:rPr lang="ar-IQ" dirty="0" err="1" smtClean="0"/>
              <a:t>سبورية</a:t>
            </a:r>
            <a:r>
              <a:rPr lang="ar-IQ" dirty="0" smtClean="0"/>
              <a:t> وحيدة السبور تحمل على حوامل سميكة –تنطلق العلب من الحوامل بعنف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6373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287" y="1268761"/>
            <a:ext cx="5965081" cy="46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16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1196752"/>
            <a:ext cx="5743575" cy="47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33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د. محمد عامر\fungi pecture\New Picture (58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29" t="13201" r="17791" b="6944"/>
          <a:stretch>
            <a:fillRect/>
          </a:stretch>
        </p:blipFill>
        <p:spPr bwMode="auto">
          <a:xfrm>
            <a:off x="1475656" y="1196752"/>
            <a:ext cx="5862537" cy="492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10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1-الغزل الفطري غير مقسم بحواجز عرضية</a:t>
            </a:r>
          </a:p>
          <a:p>
            <a:pPr marL="0" indent="0">
              <a:buNone/>
            </a:pPr>
            <a:r>
              <a:rPr lang="ar-IQ" dirty="0" smtClean="0"/>
              <a:t>2-تتكاثر </a:t>
            </a:r>
            <a:r>
              <a:rPr lang="ar-IQ" dirty="0" err="1" smtClean="0"/>
              <a:t>لاجنسيا</a:t>
            </a:r>
            <a:r>
              <a:rPr lang="ar-IQ" dirty="0" smtClean="0"/>
              <a:t> بتكوين ابواغ </a:t>
            </a:r>
            <a:r>
              <a:rPr lang="en-US" dirty="0" smtClean="0"/>
              <a:t>spores</a:t>
            </a:r>
            <a:r>
              <a:rPr lang="ar-IQ" dirty="0" smtClean="0"/>
              <a:t>غير متحركة</a:t>
            </a:r>
            <a:r>
              <a:rPr lang="en-US" dirty="0" err="1" smtClean="0">
                <a:solidFill>
                  <a:srgbClr val="FF0000"/>
                </a:solidFill>
              </a:rPr>
              <a:t>aplanospores</a:t>
            </a:r>
            <a:r>
              <a:rPr lang="ar-IQ" dirty="0" smtClean="0"/>
              <a:t>تتكون داخل علب(حوافظ)</a:t>
            </a:r>
            <a:r>
              <a:rPr lang="ar-IQ" dirty="0" err="1" smtClean="0"/>
              <a:t>سبورية</a:t>
            </a:r>
            <a:r>
              <a:rPr lang="en-US" dirty="0" err="1" smtClean="0">
                <a:solidFill>
                  <a:srgbClr val="FF0000"/>
                </a:solidFill>
              </a:rPr>
              <a:t>sporangiospore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3-التكثر الجنسي يكون بتكوين </a:t>
            </a:r>
            <a:r>
              <a:rPr lang="ar-IQ" dirty="0" err="1" smtClean="0"/>
              <a:t>بوغ</a:t>
            </a:r>
            <a:r>
              <a:rPr lang="ar-IQ" dirty="0" smtClean="0"/>
              <a:t> لاقحي يعرف </a:t>
            </a:r>
            <a:r>
              <a:rPr lang="en-US" dirty="0" err="1" smtClean="0">
                <a:solidFill>
                  <a:srgbClr val="FF0000"/>
                </a:solidFill>
              </a:rPr>
              <a:t>Zygospore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ناتج عن تزاوج حوافظ </a:t>
            </a:r>
            <a:r>
              <a:rPr lang="ar-IQ" dirty="0" err="1" smtClean="0"/>
              <a:t>مشيجية</a:t>
            </a:r>
            <a:r>
              <a:rPr lang="ar-IQ" dirty="0" smtClean="0"/>
              <a:t> غير متميزة.</a:t>
            </a:r>
          </a:p>
          <a:p>
            <a:pPr marL="0" indent="0">
              <a:buNone/>
            </a:pPr>
            <a:r>
              <a:rPr lang="ar-IQ" dirty="0" smtClean="0"/>
              <a:t>4-جدار الخلية الفطرية يحتوي على </a:t>
            </a:r>
            <a:r>
              <a:rPr lang="en-US" dirty="0" err="1" smtClean="0">
                <a:solidFill>
                  <a:srgbClr val="FF0000"/>
                </a:solidFill>
              </a:rPr>
              <a:t>glucan</a:t>
            </a:r>
            <a:r>
              <a:rPr lang="en-US" dirty="0" smtClean="0">
                <a:solidFill>
                  <a:srgbClr val="FF0000"/>
                </a:solidFill>
              </a:rPr>
              <a:t> &amp;chitosan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6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IQ" dirty="0" smtClean="0"/>
              <a:t>الاهمية البيئية:-</a:t>
            </a:r>
          </a:p>
          <a:p>
            <a:pPr marL="0" indent="0">
              <a:buNone/>
            </a:pPr>
            <a:r>
              <a:rPr lang="ar-IQ" dirty="0" smtClean="0"/>
              <a:t>معظمها </a:t>
            </a:r>
            <a:r>
              <a:rPr lang="ar-IQ" dirty="0" smtClean="0"/>
              <a:t>مترممات اجبارية تساهم في تحليل المواد العضوية المعقدة</a:t>
            </a:r>
          </a:p>
          <a:p>
            <a:pPr marL="0" indent="0">
              <a:buNone/>
            </a:pPr>
            <a:r>
              <a:rPr lang="ar-IQ" dirty="0" smtClean="0"/>
              <a:t>-قسم منها يتطفل على الحشرات وخاصة الذباب المنزلي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Entomophthorales</a:t>
            </a:r>
            <a:r>
              <a:rPr lang="en-US" dirty="0" smtClean="0">
                <a:solidFill>
                  <a:srgbClr val="FF0000"/>
                </a:solidFill>
              </a:rPr>
              <a:t> fungi</a:t>
            </a:r>
          </a:p>
          <a:p>
            <a:pPr marL="0" indent="0">
              <a:buNone/>
            </a:pPr>
            <a:r>
              <a:rPr lang="ar-IQ" dirty="0" smtClean="0"/>
              <a:t>-بعضها يتعايش مع جذور بعض النباتات مكون جذور فطرية اشهرها الجنس </a:t>
            </a:r>
            <a:r>
              <a:rPr lang="en-US" dirty="0" err="1" smtClean="0">
                <a:solidFill>
                  <a:srgbClr val="FF0000"/>
                </a:solidFill>
              </a:rPr>
              <a:t>Glomus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-يستغل بعضها تجاريا في انتاج الاحماض العضوية </a:t>
            </a:r>
            <a:r>
              <a:rPr lang="ar-IQ" dirty="0" err="1" smtClean="0"/>
              <a:t>والكحولات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88348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يضم هذا الصف عدة رتب من اهمها :-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Order:-</a:t>
            </a:r>
            <a:r>
              <a:rPr lang="en-US" dirty="0" err="1" smtClean="0">
                <a:solidFill>
                  <a:srgbClr val="0070C0"/>
                </a:solidFill>
              </a:rPr>
              <a:t>Mucorales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Ordre</a:t>
            </a:r>
            <a:r>
              <a:rPr lang="en-US" dirty="0" smtClean="0">
                <a:solidFill>
                  <a:srgbClr val="00B050"/>
                </a:solidFill>
              </a:rPr>
              <a:t>:-</a:t>
            </a:r>
            <a:r>
              <a:rPr lang="en-US" dirty="0" err="1" smtClean="0">
                <a:solidFill>
                  <a:srgbClr val="00B050"/>
                </a:solidFill>
              </a:rPr>
              <a:t>Entomophthorales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Order:-</a:t>
            </a:r>
            <a:r>
              <a:rPr lang="en-US" dirty="0" err="1" smtClean="0">
                <a:solidFill>
                  <a:srgbClr val="FF0000"/>
                </a:solidFill>
              </a:rPr>
              <a:t>Zoopagales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10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Order:-</a:t>
            </a:r>
            <a:r>
              <a:rPr lang="en-US" dirty="0" err="1" smtClean="0">
                <a:solidFill>
                  <a:srgbClr val="FF0000"/>
                </a:solidFill>
              </a:rPr>
              <a:t>Mucorales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dirty="0" smtClean="0"/>
              <a:t>*معظمها فطريات رمية على المواد العضوية (النباتية والحيوانية) المتحللة</a:t>
            </a:r>
          </a:p>
          <a:p>
            <a:pPr marL="0" indent="0">
              <a:buNone/>
            </a:pPr>
            <a:r>
              <a:rPr lang="ar-IQ" dirty="0" smtClean="0"/>
              <a:t>*بعضها يستغل في انتاج الاحماض </a:t>
            </a:r>
            <a:r>
              <a:rPr lang="ar-IQ" dirty="0" err="1" smtClean="0"/>
              <a:t>العضويه</a:t>
            </a:r>
            <a:r>
              <a:rPr lang="ar-IQ" dirty="0" smtClean="0"/>
              <a:t> </a:t>
            </a:r>
            <a:r>
              <a:rPr lang="en-US" dirty="0" smtClean="0"/>
              <a:t>Succinic acid</a:t>
            </a:r>
            <a:r>
              <a:rPr lang="ar-IQ" dirty="0" smtClean="0"/>
              <a:t>و</a:t>
            </a:r>
            <a:r>
              <a:rPr lang="en-US" dirty="0" err="1" smtClean="0"/>
              <a:t>Fumaric</a:t>
            </a:r>
            <a:r>
              <a:rPr lang="en-US" dirty="0" smtClean="0"/>
              <a:t> acid </a:t>
            </a:r>
            <a:r>
              <a:rPr lang="ar-IQ" dirty="0" smtClean="0"/>
              <a:t>و</a:t>
            </a:r>
            <a:r>
              <a:rPr lang="en-US" dirty="0" smtClean="0"/>
              <a:t>Oxalic acid</a:t>
            </a:r>
            <a:endParaRPr lang="ar-IQ" dirty="0" smtClean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ar-IQ" dirty="0" smtClean="0"/>
              <a:t>*بعضها متطفلات ضعيفة على ثمار الخضروات والفاكهة المخزونة مثل </a:t>
            </a:r>
            <a:r>
              <a:rPr lang="en-US" i="1" dirty="0" err="1" smtClean="0">
                <a:solidFill>
                  <a:srgbClr val="FF0000"/>
                </a:solidFill>
              </a:rPr>
              <a:t>Rhizopus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stolonifer</a:t>
            </a:r>
            <a:r>
              <a:rPr lang="en-US" i="1" dirty="0" smtClean="0">
                <a:solidFill>
                  <a:srgbClr val="FF0000"/>
                </a:solidFill>
              </a:rPr>
              <a:t>   </a:t>
            </a:r>
            <a:endParaRPr lang="ar-IQ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29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*بعضها يسبب تعفن ازهار وثمار الخضروات مثل </a:t>
            </a:r>
            <a:r>
              <a:rPr lang="en-US" i="1" dirty="0" err="1" smtClean="0">
                <a:solidFill>
                  <a:srgbClr val="FF0000"/>
                </a:solidFill>
              </a:rPr>
              <a:t>Choanephora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cucurbtarium</a:t>
            </a:r>
            <a:r>
              <a:rPr lang="ar-IQ" dirty="0" smtClean="0"/>
              <a:t>وبعضها يصيب الانسان</a:t>
            </a:r>
          </a:p>
          <a:p>
            <a:pPr marL="0" indent="0">
              <a:buNone/>
            </a:pPr>
            <a:r>
              <a:rPr lang="ar-IQ" dirty="0" smtClean="0"/>
              <a:t>مثل </a:t>
            </a:r>
            <a:r>
              <a:rPr lang="en-US" i="1" dirty="0" err="1" smtClean="0">
                <a:solidFill>
                  <a:srgbClr val="FF0000"/>
                </a:solidFill>
              </a:rPr>
              <a:t>Absidia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corymbifera</a:t>
            </a:r>
            <a:endParaRPr lang="ar-IQ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i="1" dirty="0" smtClean="0"/>
              <a:t>*</a:t>
            </a:r>
            <a:r>
              <a:rPr lang="ar-IQ" dirty="0" smtClean="0"/>
              <a:t>الحوافظ </a:t>
            </a:r>
            <a:r>
              <a:rPr lang="ar-IQ" dirty="0" err="1" smtClean="0"/>
              <a:t>السبورية</a:t>
            </a:r>
            <a:r>
              <a:rPr lang="en-US" i="1" dirty="0" smtClean="0">
                <a:solidFill>
                  <a:srgbClr val="0070C0"/>
                </a:solidFill>
              </a:rPr>
              <a:t>Sporangia</a:t>
            </a:r>
            <a:r>
              <a:rPr lang="ar-IQ" dirty="0" smtClean="0"/>
              <a:t>قد تكون بهيئة انتفاخ كروي </a:t>
            </a:r>
            <a:r>
              <a:rPr lang="ar-IQ" i="1" dirty="0" smtClean="0"/>
              <a:t>يتكون في طرف حامل </a:t>
            </a:r>
            <a:r>
              <a:rPr lang="ar-IQ" i="1" dirty="0" err="1" smtClean="0"/>
              <a:t>السبورانجيا</a:t>
            </a:r>
            <a:r>
              <a:rPr lang="ar-IQ" i="1" dirty="0" smtClean="0"/>
              <a:t> </a:t>
            </a:r>
            <a:r>
              <a:rPr lang="ar-IQ" dirty="0" smtClean="0">
                <a:solidFill>
                  <a:srgbClr val="FF0000"/>
                </a:solidFill>
              </a:rPr>
              <a:t>(يحتوي في الداخل على انتفاخ يسمى </a:t>
            </a:r>
            <a:r>
              <a:rPr lang="ar-IQ" dirty="0" err="1" smtClean="0">
                <a:solidFill>
                  <a:srgbClr val="FF0000"/>
                </a:solidFill>
              </a:rPr>
              <a:t>عويمد</a:t>
            </a:r>
            <a:r>
              <a:rPr lang="ar-IQ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Columella</a:t>
            </a:r>
            <a:r>
              <a:rPr lang="ar-IQ" dirty="0" smtClean="0">
                <a:solidFill>
                  <a:srgbClr val="FF0000"/>
                </a:solidFill>
              </a:rPr>
              <a:t>)عبارة عن انبعاج الجدار الفاصل بين حامل العلبة والعلبة</a:t>
            </a:r>
          </a:p>
          <a:p>
            <a:pPr marL="0" indent="0">
              <a:buNone/>
            </a:pPr>
            <a:r>
              <a:rPr lang="ar-IQ" dirty="0" smtClean="0">
                <a:solidFill>
                  <a:srgbClr val="FF0000"/>
                </a:solidFill>
              </a:rPr>
              <a:t>تضم عدد كبير من الابواغ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98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*في بعض الاجناس يختزل عدد الابواغ الى </a:t>
            </a:r>
            <a:r>
              <a:rPr lang="ar-IQ" dirty="0" err="1" smtClean="0"/>
              <a:t>بوغ</a:t>
            </a:r>
            <a:r>
              <a:rPr lang="ar-IQ" dirty="0" smtClean="0"/>
              <a:t> واحد وفي هذه الحالة يندمج جدار </a:t>
            </a:r>
            <a:r>
              <a:rPr lang="ar-IQ" dirty="0" smtClean="0"/>
              <a:t>الحافظة </a:t>
            </a:r>
            <a:r>
              <a:rPr lang="ar-IQ" dirty="0" smtClean="0"/>
              <a:t>مع جدار </a:t>
            </a:r>
            <a:r>
              <a:rPr lang="ar-IQ" dirty="0" err="1" smtClean="0"/>
              <a:t>البوغ</a:t>
            </a:r>
            <a:r>
              <a:rPr lang="ar-IQ" dirty="0" smtClean="0"/>
              <a:t> وتسمى في </a:t>
            </a:r>
            <a:r>
              <a:rPr lang="ar-IQ" dirty="0" err="1" smtClean="0"/>
              <a:t>هذة</a:t>
            </a:r>
            <a:r>
              <a:rPr lang="ar-IQ" dirty="0" smtClean="0"/>
              <a:t> الحالة </a:t>
            </a:r>
            <a:r>
              <a:rPr lang="en-US" dirty="0" err="1" smtClean="0">
                <a:solidFill>
                  <a:srgbClr val="FF0000"/>
                </a:solidFill>
              </a:rPr>
              <a:t>Sporangiol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ar-IQ" dirty="0" smtClean="0"/>
              <a:t>كما في الجنس </a:t>
            </a:r>
            <a:r>
              <a:rPr lang="en-US" dirty="0" err="1" smtClean="0">
                <a:solidFill>
                  <a:srgbClr val="FF0000"/>
                </a:solidFill>
              </a:rPr>
              <a:t>Blakslea</a:t>
            </a:r>
            <a:r>
              <a:rPr lang="ar-IQ" dirty="0" smtClean="0"/>
              <a:t>او تصطف الابواغ(السبورات) بشكل طولي داخل كيس عديم </a:t>
            </a:r>
            <a:r>
              <a:rPr lang="ar-IQ" dirty="0" err="1" smtClean="0"/>
              <a:t>العويمد</a:t>
            </a:r>
            <a:r>
              <a:rPr lang="ar-IQ" dirty="0" smtClean="0"/>
              <a:t> وتسمى في هذه الحالة </a:t>
            </a:r>
            <a:r>
              <a:rPr lang="en-US" dirty="0" err="1" smtClean="0">
                <a:solidFill>
                  <a:srgbClr val="0070C0"/>
                </a:solidFill>
              </a:rPr>
              <a:t>Merosporangia</a:t>
            </a:r>
            <a:r>
              <a:rPr lang="ar-IQ" dirty="0" smtClean="0"/>
              <a:t>كما في الفطر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Syncephalastrum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racemosum</a:t>
            </a:r>
            <a:endParaRPr lang="ar-IQ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8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د. محمد عامر\fungi pecture\New Picture (34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808" t="19481" r="10959" b="5195"/>
          <a:stretch>
            <a:fillRect/>
          </a:stretch>
        </p:blipFill>
        <p:spPr bwMode="auto">
          <a:xfrm>
            <a:off x="2195737" y="908720"/>
            <a:ext cx="4896544" cy="521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46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د. محمد عامر\fungi pecture\New Picture (52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785" t="20145" r="16815" b="6944"/>
          <a:stretch>
            <a:fillRect/>
          </a:stretch>
        </p:blipFill>
        <p:spPr bwMode="auto">
          <a:xfrm>
            <a:off x="2411760" y="1052736"/>
            <a:ext cx="4608511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1550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518</Words>
  <Application>Microsoft Office PowerPoint</Application>
  <PresentationFormat>عرض على الشاشة (3:4)‏</PresentationFormat>
  <Paragraphs>48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Phylum:-Zygomycota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Mucor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Phylum:-Zygomycota</dc:title>
  <dc:creator>almasar</dc:creator>
  <cp:lastModifiedBy>s0o</cp:lastModifiedBy>
  <cp:revision>38</cp:revision>
  <dcterms:created xsi:type="dcterms:W3CDTF">2016-12-09T07:09:52Z</dcterms:created>
  <dcterms:modified xsi:type="dcterms:W3CDTF">2018-12-16T13:41:29Z</dcterms:modified>
</cp:coreProperties>
</file>